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3">
  <p:sldMasterIdLst>
    <p:sldMasterId id="2147483648" r:id="rId1"/>
    <p:sldMasterId id="2147483667" r:id="rId2"/>
  </p:sldMasterIdLst>
  <p:sldIdLst>
    <p:sldId id="409" r:id="rId3"/>
    <p:sldId id="407" r:id="rId4"/>
    <p:sldId id="444" r:id="rId5"/>
  </p:sldIdLst>
  <p:sldSz cx="7772400" cy="100584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FF"/>
    <a:srgbClr val="40C2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73" d="100"/>
          <a:sy n="73" d="100"/>
        </p:scale>
        <p:origin x="2910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Sofia Pro Black"/>
                <a:cs typeface="Sofia Pro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44500" y="2748786"/>
            <a:ext cx="3270885" cy="5415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DF271C"/>
                </a:solidFill>
                <a:latin typeface="Sofia Pro Black"/>
                <a:cs typeface="Sofia Pro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422140" y="2755265"/>
            <a:ext cx="2900045" cy="6809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bg1"/>
                </a:solidFill>
                <a:latin typeface="Sofia Pro Semi Bold"/>
                <a:cs typeface="Sofia Pro Semi Bold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Sofia Pro Black"/>
                <a:cs typeface="Sofia Pro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9125352"/>
            <a:ext cx="6883400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Sofia Pro Black"/>
                <a:cs typeface="Sofia Pro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2501" y="2748786"/>
            <a:ext cx="6867397" cy="2184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68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hyperlink" Target="https://www.marriott.com/en-us/hotels/yyccs-courtyard-calgary-south/overview/?scid=f2ae0541-1279-4f24-b197-a979c79310b0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www.marriott.com/event-reservations/reservation-link.mi?id=1782245104734&amp;key=GRP&amp;app=resvlink&amp;_branch_match_id=1598064399115730291&amp;_branch_referrer=H4sIAAAAAAAAA8soKSkottLXTywo0MtNLCrKzC8p0UvOz9UvSi0uy0wtN7IHytiCODmZedlqmSm2huYWRkYmpoYGJubGJmrZqZW27kEBanVFqWmpQO156fFJRfnlxalFtq4p6akAhfOo%2Bl8AAAA%3D" TargetMode="External"/><Relationship Id="rId7" Type="http://schemas.openxmlformats.org/officeDocument/2006/relationships/image" Target="../media/image12.jpg"/><Relationship Id="rId2" Type="http://schemas.openxmlformats.org/officeDocument/2006/relationships/hyperlink" Target="http://www.deltacalgarysouth.com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6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ity with a road and trees&#10;&#10;Description automatically generated">
            <a:extLst>
              <a:ext uri="{FF2B5EF4-FFF2-40B4-BE49-F238E27FC236}">
                <a16:creationId xmlns:a16="http://schemas.microsoft.com/office/drawing/2014/main" id="{0A1449A1-5A2E-2B1E-C6A2-9A409B46FA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7" t="967" r="21910"/>
          <a:stretch/>
        </p:blipFill>
        <p:spPr>
          <a:xfrm>
            <a:off x="955332" y="1236312"/>
            <a:ext cx="5861736" cy="758577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57200" y="7389462"/>
            <a:ext cx="4413337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FFFFFF"/>
                </a:solidFill>
                <a:latin typeface="+mj-lt"/>
                <a:cs typeface="Poppins" panose="00000500000000000000" pitchFamily="2" charset="0"/>
              </a:rPr>
              <a:t>2026 Alberta Artistic Swimming Development </a:t>
            </a:r>
            <a:r>
              <a:rPr lang="en-US" sz="2200" b="1" dirty="0">
                <a:solidFill>
                  <a:srgbClr val="FFFFFF"/>
                </a:solidFill>
                <a:latin typeface="+mj-lt"/>
                <a:cs typeface="Poppins" panose="00000500000000000000" pitchFamily="2" charset="0"/>
              </a:rPr>
              <a:t>Conference</a:t>
            </a:r>
            <a:r>
              <a:rPr lang="en-US" sz="2400" b="1" dirty="0">
                <a:solidFill>
                  <a:srgbClr val="FFFFFF"/>
                </a:solidFill>
                <a:latin typeface="+mj-lt"/>
                <a:cs typeface="Poppins" panose="00000500000000000000" pitchFamily="2" charset="0"/>
              </a:rPr>
              <a:t> &amp; Camp</a:t>
            </a:r>
            <a:endParaRPr sz="2400" dirty="0">
              <a:latin typeface="+mj-lt"/>
              <a:cs typeface="Poppins" panose="000005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F0A4488-59A0-4504-2FDC-CB9953204B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0" y="9006792"/>
            <a:ext cx="2027659" cy="766699"/>
          </a:xfrm>
          <a:prstGeom prst="rect">
            <a:avLst/>
          </a:prstGeom>
        </p:spPr>
      </p:pic>
      <p:sp>
        <p:nvSpPr>
          <p:cNvPr id="2" name="object 9">
            <a:extLst>
              <a:ext uri="{FF2B5EF4-FFF2-40B4-BE49-F238E27FC236}">
                <a16:creationId xmlns:a16="http://schemas.microsoft.com/office/drawing/2014/main" id="{D4E7845C-B376-91BD-30F6-25EF0078DAAF}"/>
              </a:ext>
            </a:extLst>
          </p:cNvPr>
          <p:cNvSpPr txBox="1"/>
          <p:nvPr/>
        </p:nvSpPr>
        <p:spPr>
          <a:xfrm>
            <a:off x="457200" y="6172200"/>
            <a:ext cx="54102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600" b="1" dirty="0">
                <a:solidFill>
                  <a:srgbClr val="FFFFFF"/>
                </a:solidFill>
                <a:latin typeface="+mj-lt"/>
                <a:cs typeface="Poppins" panose="00000500000000000000" pitchFamily="2" charset="0"/>
              </a:rPr>
              <a:t>Preferred Hotel Information</a:t>
            </a:r>
            <a:endParaRPr sz="3600" dirty="0">
              <a:latin typeface="+mj-lt"/>
              <a:cs typeface="Poppins" panose="00000500000000000000" pitchFamily="2" charset="0"/>
            </a:endParaRPr>
          </a:p>
        </p:txBody>
      </p:sp>
      <p:pic>
        <p:nvPicPr>
          <p:cNvPr id="4" name="Picture 3" descr="A yellow and black pattern&#10;&#10;Description automatically generated">
            <a:extLst>
              <a:ext uri="{FF2B5EF4-FFF2-40B4-BE49-F238E27FC236}">
                <a16:creationId xmlns:a16="http://schemas.microsoft.com/office/drawing/2014/main" id="{79825FF5-12E6-A6AB-4BF7-A67CE61D8E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257" y="0"/>
            <a:ext cx="2321143" cy="307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6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B4B857-A5DC-8829-2841-F571FEB7B6E7}"/>
              </a:ext>
            </a:extLst>
          </p:cNvPr>
          <p:cNvSpPr txBox="1"/>
          <p:nvPr/>
        </p:nvSpPr>
        <p:spPr>
          <a:xfrm>
            <a:off x="304800" y="2082591"/>
            <a:ext cx="4614467" cy="6754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>
              <a:effectLst/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r>
              <a:rPr lang="en-US" sz="1200" b="1" dirty="0"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3750 Market Street SE</a:t>
            </a:r>
            <a:endParaRPr lang="en-CA" sz="1200" b="1" dirty="0">
              <a:effectLst/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r>
              <a:rPr lang="en-US" sz="1200" b="1" dirty="0"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Calgary, AB T3M 2P2</a:t>
            </a:r>
            <a:endParaRPr lang="en-CA" sz="1200" b="1" dirty="0">
              <a:effectLst/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r>
              <a:rPr lang="en-US" sz="1200" b="1" dirty="0"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Tel: 587-349-7599</a:t>
            </a:r>
            <a:endParaRPr lang="en-CA" sz="1200" b="1" dirty="0">
              <a:effectLst/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r>
              <a:rPr lang="en-US" sz="1200" u="sng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  <a:hlinkClick r:id="rId2"/>
              </a:rPr>
              <a:t>Courtyard by Marriott Calgary South</a:t>
            </a:r>
            <a:endParaRPr lang="en-US" sz="1200" b="1" u="sng" dirty="0">
              <a:solidFill>
                <a:srgbClr val="000000"/>
              </a:solidFill>
              <a:effectLst/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endParaRPr lang="en-US" sz="1200" b="1" u="sng" dirty="0">
              <a:solidFill>
                <a:srgbClr val="000000"/>
              </a:solidFill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r>
              <a:rPr lang="en-US" sz="1200" b="1" dirty="0">
                <a:solidFill>
                  <a:srgbClr val="0064FF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Distance to YMCA Seton:  </a:t>
            </a:r>
            <a:r>
              <a:rPr lang="en-US" sz="1200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1 Km / 4 minutes </a:t>
            </a:r>
          </a:p>
          <a:p>
            <a:pPr marL="90170" indent="-90170"/>
            <a:r>
              <a:rPr lang="en-CA" sz="1200" b="1" dirty="0">
                <a:solidFill>
                  <a:srgbClr val="0064FF"/>
                </a:solidFill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Distance to Calgary International Airport:  </a:t>
            </a:r>
            <a:r>
              <a:rPr lang="en-CA" sz="1200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39 Km / 34 mins</a:t>
            </a:r>
          </a:p>
          <a:p>
            <a:pPr marL="90170" indent="-90170"/>
            <a:endParaRPr lang="en-CA" sz="1200" dirty="0">
              <a:effectLst/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r>
              <a:rPr lang="en-US" sz="1200" b="1" dirty="0">
                <a:solidFill>
                  <a:srgbClr val="0064FF"/>
                </a:solidFill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Guestroom Rates: </a:t>
            </a:r>
          </a:p>
          <a:p>
            <a:endParaRPr lang="en-CA" sz="1200" dirty="0">
              <a:solidFill>
                <a:srgbClr val="0064FF"/>
              </a:solidFill>
              <a:effectLst/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r>
              <a:rPr lang="en-US" sz="1200" dirty="0"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Standard 2 Queen Room (sleeps 4): $1</a:t>
            </a:r>
            <a:r>
              <a:rPr lang="en-US" sz="1200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95</a:t>
            </a:r>
            <a:r>
              <a:rPr lang="en-US" sz="1200" dirty="0"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 s/d</a:t>
            </a:r>
            <a:endParaRPr lang="en-CA" sz="1200" dirty="0">
              <a:effectLst/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r>
              <a:rPr lang="en-US" sz="1200" dirty="0"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Large </a:t>
            </a:r>
            <a:r>
              <a:rPr lang="en-US" sz="1200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2 Queen Room</a:t>
            </a:r>
            <a:r>
              <a:rPr lang="en-US" sz="1200" dirty="0"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 with sofa bed (Sleeps 5): $</a:t>
            </a:r>
            <a:r>
              <a:rPr lang="en-US" sz="1200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209</a:t>
            </a:r>
            <a:r>
              <a:rPr lang="en-US" sz="1200" dirty="0"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 s/d</a:t>
            </a:r>
            <a:endParaRPr lang="en-CA" sz="1200" dirty="0">
              <a:effectLst/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r>
              <a:rPr lang="en-US" sz="1200" dirty="0"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 </a:t>
            </a:r>
            <a:endParaRPr lang="en-CA" sz="1200" dirty="0">
              <a:effectLst/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r>
              <a:rPr lang="en-US" sz="1200" b="1" dirty="0">
                <a:solidFill>
                  <a:srgbClr val="0064FF"/>
                </a:solidFill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Taxes </a:t>
            </a:r>
            <a:r>
              <a:rPr lang="en-US" sz="1200" b="1" spc="-5" dirty="0">
                <a:solidFill>
                  <a:srgbClr val="0064FF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&amp; Fees:  </a:t>
            </a:r>
            <a:r>
              <a:rPr lang="en-US" sz="1200" b="1" spc="-5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17.66%</a:t>
            </a:r>
          </a:p>
          <a:p>
            <a:pPr marR="132080" algn="just">
              <a:lnSpc>
                <a:spcPct val="101499"/>
              </a:lnSpc>
              <a:spcBef>
                <a:spcPts val="75"/>
              </a:spcBef>
            </a:pPr>
            <a:r>
              <a:rPr lang="en-US" sz="1200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(subject to applicable taxes/fee at check-out)</a:t>
            </a:r>
          </a:p>
          <a:p>
            <a:pPr>
              <a:lnSpc>
                <a:spcPct val="100000"/>
              </a:lnSpc>
            </a:pPr>
            <a:endParaRPr lang="en-US" sz="1200" b="1" spc="-5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>
              <a:lnSpc>
                <a:spcPct val="100000"/>
              </a:lnSpc>
            </a:pPr>
            <a:endParaRPr lang="en-US" sz="1200" b="1" spc="-5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>
              <a:lnSpc>
                <a:spcPct val="100000"/>
              </a:lnSpc>
            </a:pPr>
            <a:r>
              <a:rPr lang="en-US" sz="1200" b="1" spc="-5" dirty="0">
                <a:solidFill>
                  <a:srgbClr val="0064FF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Booking Rooms: </a:t>
            </a:r>
            <a:r>
              <a:rPr lang="en-US" sz="1200" spc="-5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Individuals can call 587-349-7599 </a:t>
            </a:r>
            <a:r>
              <a:rPr lang="en-US" sz="1200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and quote group name “Alberta Artistic Swimming”</a:t>
            </a:r>
            <a:r>
              <a:rPr lang="en-US" sz="1200" dirty="0"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 .</a:t>
            </a:r>
            <a:endParaRPr lang="en-CA" sz="1200" dirty="0">
              <a:effectLst/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endParaRPr lang="en-US" sz="1200" b="1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r>
              <a:rPr lang="en-US" sz="1200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All reservations must be accompanied by a first night room deposit or guaranteed with a major credit card.</a:t>
            </a:r>
          </a:p>
          <a:p>
            <a:endParaRPr lang="en-US" sz="1200" b="1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r>
              <a:rPr lang="en-US" sz="1200" b="1" dirty="0">
                <a:solidFill>
                  <a:srgbClr val="0064FF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Information:</a:t>
            </a:r>
          </a:p>
          <a:p>
            <a:endParaRPr lang="en-US" sz="1200" b="1" dirty="0">
              <a:solidFill>
                <a:srgbClr val="0064FF"/>
              </a:solidFill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 marL="177800" lvl="0" indent="-1778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Rates include Full Hot Buffet Breakfast daily</a:t>
            </a:r>
          </a:p>
          <a:p>
            <a:pPr marL="177800" lvl="0" indent="-1778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Complimentary Parking</a:t>
            </a:r>
            <a:endParaRPr lang="en-CA" sz="1200" dirty="0">
              <a:effectLst/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 marL="177800" lvl="0" indent="-1778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200" dirty="0"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Indoor Heated Pool &amp; Fitness Centre </a:t>
            </a:r>
            <a:endParaRPr lang="en-US" sz="1200" b="1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endParaRPr lang="en-US" sz="1200" b="1" dirty="0">
              <a:effectLst/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r>
              <a:rPr lang="en-US" sz="1200" b="1" dirty="0">
                <a:solidFill>
                  <a:srgbClr val="0064FF"/>
                </a:solidFill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Individual </a:t>
            </a:r>
            <a:r>
              <a:rPr lang="en-US" sz="1200" b="1" dirty="0">
                <a:solidFill>
                  <a:srgbClr val="0064FF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C</a:t>
            </a:r>
            <a:r>
              <a:rPr lang="en-US" sz="1200" b="1" dirty="0">
                <a:solidFill>
                  <a:srgbClr val="0064FF"/>
                </a:solidFill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ancellations</a:t>
            </a:r>
            <a:r>
              <a:rPr lang="en-US" sz="1200" b="1" dirty="0">
                <a:solidFill>
                  <a:srgbClr val="0064FF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: </a:t>
            </a:r>
            <a:r>
              <a:rPr lang="en-US" sz="1200" dirty="0">
                <a:effectLst/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72 hours prior to arrival. Late cancellations will result in 1 night room and tax charged to individual credit card. </a:t>
            </a:r>
            <a:r>
              <a:rPr lang="en-US" sz="1200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“All reservations must be accompanied by a first night room deposit or guaranteed with a major credit card.”</a:t>
            </a:r>
            <a:endParaRPr lang="en-CA" sz="1200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F1F744-1D53-E8F0-ED73-9E8F992F3BF2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36182"/>
            <a:ext cx="7772400" cy="33558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1A05F0-D3B3-42E0-8BE7-AB5891CAF5BE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964399" y="4636473"/>
            <a:ext cx="2816352" cy="1892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D4A0F0-896F-F73F-7C03-A8C10E8E86E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6925" y="6704953"/>
            <a:ext cx="2816352" cy="18928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D1043A-647D-1E9D-0FA6-1733A1CF6BE4}"/>
              </a:ext>
            </a:extLst>
          </p:cNvPr>
          <p:cNvSpPr txBox="1"/>
          <p:nvPr/>
        </p:nvSpPr>
        <p:spPr>
          <a:xfrm>
            <a:off x="304800" y="1600200"/>
            <a:ext cx="69419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pc="-5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Courtyard/Residence Inn by Marriott Calgary South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CAFB29-B8DE-E7D6-5528-651D51FC65B4}"/>
              </a:ext>
            </a:extLst>
          </p:cNvPr>
          <p:cNvSpPr txBox="1"/>
          <p:nvPr/>
        </p:nvSpPr>
        <p:spPr>
          <a:xfrm>
            <a:off x="304800" y="9171487"/>
            <a:ext cx="4737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spc="-5" dirty="0">
                <a:solidFill>
                  <a:srgbClr val="0064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Group Cut off Date:  </a:t>
            </a:r>
            <a:r>
              <a:rPr lang="en-US" b="1" spc="-5" dirty="0">
                <a:solidFill>
                  <a:srgbClr val="0064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September 2, 2026</a:t>
            </a:r>
            <a:r>
              <a:rPr lang="en-US" sz="1800" b="1" spc="-5" dirty="0">
                <a:solidFill>
                  <a:srgbClr val="0064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83951-04AD-F617-6770-24A780949F07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3522" y="2564294"/>
            <a:ext cx="2816352" cy="1892808"/>
          </a:xfrm>
          <a:prstGeom prst="rect">
            <a:avLst/>
          </a:prstGeom>
        </p:spPr>
      </p:pic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07D66D1-D7DB-7371-499F-78D1CE35E1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494" y="9146087"/>
            <a:ext cx="1313145" cy="49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476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2483725"/>
            <a:ext cx="4644541" cy="6667247"/>
          </a:xfrm>
          <a:prstGeom prst="rect">
            <a:avLst/>
          </a:prstGeom>
        </p:spPr>
        <p:txBody>
          <a:bodyPr vert="horz" wrap="square" lIns="0" tIns="9244" rIns="0" bIns="0" rtlCol="0">
            <a:spAutoFit/>
          </a:bodyPr>
          <a:lstStyle/>
          <a:p>
            <a:pPr marL="135598" marR="128202">
              <a:lnSpc>
                <a:spcPct val="101499"/>
              </a:lnSpc>
              <a:spcBef>
                <a:spcPts val="73"/>
              </a:spcBef>
            </a:pPr>
            <a:r>
              <a:rPr lang="en-US" sz="1200" b="1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135 Southland Drive SE</a:t>
            </a:r>
          </a:p>
          <a:p>
            <a:pPr marL="135598" marR="128202">
              <a:lnSpc>
                <a:spcPct val="101499"/>
              </a:lnSpc>
              <a:spcBef>
                <a:spcPts val="73"/>
              </a:spcBef>
            </a:pPr>
            <a:r>
              <a:rPr lang="en-US" sz="1200" b="1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Calgary, AB T2J 5X5</a:t>
            </a:r>
          </a:p>
          <a:p>
            <a:pPr marL="135598" marR="128202">
              <a:lnSpc>
                <a:spcPct val="101499"/>
              </a:lnSpc>
              <a:spcBef>
                <a:spcPts val="73"/>
              </a:spcBef>
            </a:pPr>
            <a:r>
              <a:rPr lang="en-US" sz="1200" b="1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403-278-5050</a:t>
            </a:r>
          </a:p>
          <a:p>
            <a:pPr marL="135598" marR="128202">
              <a:lnSpc>
                <a:spcPct val="101499"/>
              </a:lnSpc>
              <a:spcBef>
                <a:spcPts val="73"/>
              </a:spcBef>
            </a:pPr>
            <a:r>
              <a:rPr lang="en-US" sz="1200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  <a:hlinkClick r:id="rId2"/>
              </a:rPr>
              <a:t>Delta South Site</a:t>
            </a:r>
            <a:endParaRPr lang="en-US" sz="1200" spc="-4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 marL="135598" marR="128202">
              <a:lnSpc>
                <a:spcPct val="101499"/>
              </a:lnSpc>
              <a:spcBef>
                <a:spcPts val="73"/>
              </a:spcBef>
            </a:pPr>
            <a:endParaRPr lang="en-US" sz="1200" b="1" spc="-4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 marL="135598" marR="128202">
              <a:lnSpc>
                <a:spcPct val="101499"/>
              </a:lnSpc>
              <a:spcBef>
                <a:spcPts val="73"/>
              </a:spcBef>
            </a:pPr>
            <a:r>
              <a:rPr lang="en-US" sz="1200" b="1" spc="-4" dirty="0">
                <a:solidFill>
                  <a:srgbClr val="0064FF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Distance to YMCA Seton</a:t>
            </a:r>
            <a:r>
              <a:rPr lang="en-US" sz="1200" spc="-4" dirty="0">
                <a:solidFill>
                  <a:srgbClr val="0064FF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: </a:t>
            </a:r>
            <a:r>
              <a:rPr lang="en-US" sz="1200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17.1 Km / 18 mins</a:t>
            </a:r>
          </a:p>
          <a:p>
            <a:pPr marL="135598" marR="128202">
              <a:lnSpc>
                <a:spcPct val="101499"/>
              </a:lnSpc>
              <a:spcBef>
                <a:spcPts val="73"/>
              </a:spcBef>
            </a:pPr>
            <a:r>
              <a:rPr lang="en-CA" sz="1200" b="1" spc="-4" dirty="0">
                <a:solidFill>
                  <a:srgbClr val="0064FF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Distance to Calgary International Airport:  </a:t>
            </a:r>
            <a:r>
              <a:rPr lang="en-CA" sz="1200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28 Km / 28 mins</a:t>
            </a:r>
          </a:p>
          <a:p>
            <a:pPr marL="135598" marR="128202">
              <a:lnSpc>
                <a:spcPct val="101499"/>
              </a:lnSpc>
              <a:spcBef>
                <a:spcPts val="73"/>
              </a:spcBef>
            </a:pPr>
            <a:endParaRPr lang="en-US" sz="1200" b="1" spc="-4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 marL="135598" marR="128202">
              <a:lnSpc>
                <a:spcPct val="101499"/>
              </a:lnSpc>
              <a:spcBef>
                <a:spcPts val="73"/>
              </a:spcBef>
            </a:pPr>
            <a:r>
              <a:rPr lang="en-US" sz="1200" b="1" spc="-4" dirty="0">
                <a:solidFill>
                  <a:srgbClr val="0064FF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Guest Room Rates:</a:t>
            </a:r>
          </a:p>
          <a:p>
            <a:pPr marL="135598" marR="128202">
              <a:lnSpc>
                <a:spcPct val="101499"/>
              </a:lnSpc>
              <a:spcBef>
                <a:spcPts val="73"/>
              </a:spcBef>
            </a:pPr>
            <a:r>
              <a:rPr lang="en-US" sz="1200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Standard 2 Queens:  $169.00 s/q</a:t>
            </a:r>
          </a:p>
          <a:p>
            <a:pPr marL="135598" marR="128202">
              <a:lnSpc>
                <a:spcPct val="101499"/>
              </a:lnSpc>
              <a:spcBef>
                <a:spcPts val="73"/>
              </a:spcBef>
            </a:pPr>
            <a:endParaRPr lang="en-US" sz="1200" b="1" spc="-4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 marL="135598" marR="128202">
              <a:lnSpc>
                <a:spcPct val="101499"/>
              </a:lnSpc>
              <a:spcBef>
                <a:spcPts val="73"/>
              </a:spcBef>
            </a:pPr>
            <a:r>
              <a:rPr lang="en-US" sz="1200" b="1" spc="-4" dirty="0">
                <a:solidFill>
                  <a:srgbClr val="0064FF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Taxes &amp; Fees: </a:t>
            </a:r>
            <a:r>
              <a:rPr lang="en-US" sz="1200" b="1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17.66%</a:t>
            </a:r>
          </a:p>
          <a:p>
            <a:pPr marL="135598" marR="128202">
              <a:lnSpc>
                <a:spcPct val="101499"/>
              </a:lnSpc>
              <a:spcBef>
                <a:spcPts val="73"/>
              </a:spcBef>
            </a:pPr>
            <a:r>
              <a:rPr lang="en-US" sz="1200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(subject to change without notice)</a:t>
            </a:r>
            <a:endParaRPr lang="en-US" sz="1200" b="1" spc="-4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 marL="135598" marR="128202">
              <a:lnSpc>
                <a:spcPct val="101499"/>
              </a:lnSpc>
              <a:spcBef>
                <a:spcPts val="73"/>
              </a:spcBef>
            </a:pPr>
            <a:endParaRPr lang="en-US" sz="1200" spc="-4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 marL="135598"/>
            <a:r>
              <a:rPr lang="en-US" sz="1200" b="1" spc="-4" dirty="0">
                <a:solidFill>
                  <a:srgbClr val="0064FF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Booking Rooms: </a:t>
            </a:r>
            <a:r>
              <a:rPr lang="en-US" sz="1200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Reservations for the Event will be made by the individual directly on </a:t>
            </a:r>
            <a:r>
              <a:rPr lang="en-US" sz="1200" spc="-4" dirty="0" err="1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ResLink</a:t>
            </a:r>
            <a:r>
              <a:rPr lang="en-US" sz="1200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. Or by calling 403-278-5050 and Reference the ASA Development Conference and Camp</a:t>
            </a:r>
            <a:r>
              <a:rPr lang="en-US" sz="1200" b="1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. </a:t>
            </a:r>
            <a:endParaRPr lang="en-US" sz="1200" spc="-4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 marL="135598"/>
            <a:endParaRPr lang="en-US" sz="1200" spc="-4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 marL="135598"/>
            <a:r>
              <a:rPr lang="en-US" sz="1200" dirty="0">
                <a:solidFill>
                  <a:schemeClr val="accent1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  <a:hlinkClick r:id="rId3"/>
              </a:rPr>
              <a:t>Book Using the Group Rate Here </a:t>
            </a:r>
            <a:endParaRPr lang="en-US" sz="1200" dirty="0">
              <a:solidFill>
                <a:schemeClr val="accent1"/>
              </a:solidFill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135598"/>
            <a:endParaRPr lang="en-US" sz="1200" dirty="0">
              <a:solidFill>
                <a:schemeClr val="accent1"/>
              </a:solidFill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  <a:p>
            <a:pPr marL="135598"/>
            <a:r>
              <a:rPr lang="en-US" sz="1200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All reservations must be accompanied by a first night room deposit or guaranteed with a major credit card.</a:t>
            </a:r>
          </a:p>
          <a:p>
            <a:pPr marL="135598"/>
            <a:endParaRPr lang="en-US" sz="1200" b="1" spc="-4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 marL="135598"/>
            <a:r>
              <a:rPr lang="en-US" sz="1200" b="1" spc="-4" dirty="0">
                <a:solidFill>
                  <a:srgbClr val="0064FF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Information:</a:t>
            </a:r>
          </a:p>
          <a:p>
            <a:pPr marL="135598"/>
            <a:endParaRPr lang="en-US" sz="1200" b="1" spc="-4" dirty="0">
              <a:solidFill>
                <a:srgbClr val="0064FF"/>
              </a:solidFill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 marL="302015" indent="-166416">
              <a:buFont typeface="Arial" panose="020B0604020202020204" pitchFamily="34" charset="0"/>
              <a:buChar char="•"/>
            </a:pPr>
            <a:r>
              <a:rPr lang="en-US" sz="1200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Breakfast for 2 Included; $11 / additional voucher</a:t>
            </a:r>
          </a:p>
          <a:p>
            <a:pPr marL="302015" indent="-166416">
              <a:buFont typeface="Arial" panose="020B0604020202020204" pitchFamily="34" charset="0"/>
              <a:buChar char="•"/>
            </a:pPr>
            <a:r>
              <a:rPr lang="en-US" sz="1200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Complimentary High-Speed Internet </a:t>
            </a:r>
          </a:p>
          <a:p>
            <a:pPr marL="302015" indent="-166416">
              <a:buFont typeface="Arial" panose="020B0604020202020204" pitchFamily="34" charset="0"/>
              <a:buChar char="•"/>
            </a:pPr>
            <a:r>
              <a:rPr lang="en-US" sz="1200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Complimentary Parking</a:t>
            </a:r>
          </a:p>
          <a:p>
            <a:pPr marL="302015" indent="-166416">
              <a:buFont typeface="Arial" panose="020B0604020202020204" pitchFamily="34" charset="0"/>
              <a:buChar char="•"/>
            </a:pPr>
            <a:r>
              <a:rPr lang="en-US" sz="1200" spc="-4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Pool &amp; Fitness Centre </a:t>
            </a:r>
          </a:p>
          <a:p>
            <a:pPr marL="135598"/>
            <a:endParaRPr lang="en-US" sz="1200" b="1" spc="-4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  <a:p>
            <a:pPr marL="172580"/>
            <a:r>
              <a:rPr lang="en-US" sz="1200" b="1" dirty="0">
                <a:solidFill>
                  <a:srgbClr val="0064FF"/>
                </a:solidFill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Individual Cancellations:  </a:t>
            </a:r>
            <a:r>
              <a:rPr lang="en-US" sz="1200" dirty="0">
                <a:latin typeface="Poppins" panose="00000500000000000000" pitchFamily="2" charset="0"/>
                <a:ea typeface="Open Sans" panose="020B0606030504020204" pitchFamily="34" charset="0"/>
                <a:cs typeface="Poppins" panose="00000500000000000000" pitchFamily="2" charset="0"/>
              </a:rPr>
              <a:t>48 hours prior to arrival. Late cancellations will result in 1 night room and tax charged to individual credit card. </a:t>
            </a:r>
            <a:endParaRPr lang="en-CA" sz="1200" dirty="0"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</p:txBody>
      </p:sp>
      <p:pic>
        <p:nvPicPr>
          <p:cNvPr id="4" name="Picture 3" descr="A picture containing text, sky, outdoor, building&#10;&#10;Description automatically generated">
            <a:extLst>
              <a:ext uri="{FF2B5EF4-FFF2-40B4-BE49-F238E27FC236}">
                <a16:creationId xmlns:a16="http://schemas.microsoft.com/office/drawing/2014/main" id="{1760340D-C494-4CE9-D621-3948F3B9FF13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16716"/>
            <a:ext cx="7772400" cy="3251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E1FE0A-2F35-7239-C7BB-1F4B0EDBF107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8882" y="4652302"/>
            <a:ext cx="2733518" cy="18371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378F18-B953-75B3-C750-64BBEEC15E4C}"/>
              </a:ext>
            </a:extLst>
          </p:cNvPr>
          <p:cNvSpPr txBox="1"/>
          <p:nvPr/>
        </p:nvSpPr>
        <p:spPr>
          <a:xfrm>
            <a:off x="368941" y="9365572"/>
            <a:ext cx="4644541" cy="630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47" b="1" spc="-4" dirty="0">
                <a:solidFill>
                  <a:srgbClr val="0064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Group Cut off Date:  September 11, 2026 </a:t>
            </a:r>
          </a:p>
          <a:p>
            <a:endParaRPr lang="en-US" sz="1747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AD7468-F2A3-9738-B406-A7AB2FBBC79D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8882" y="6654212"/>
            <a:ext cx="2733518" cy="18190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77B0D6-E0FE-02DB-E33E-DBDEACF6B8B3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8882" y="2664295"/>
            <a:ext cx="2733518" cy="1823235"/>
          </a:xfrm>
          <a:prstGeom prst="rect">
            <a:avLst/>
          </a:prstGeom>
        </p:spPr>
      </p:pic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5C2DCD0-95B2-396D-0EE4-5B1860B9808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9109112"/>
            <a:ext cx="1509848" cy="5714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46B4328-9B93-DFE8-9E34-99266608C702}"/>
              </a:ext>
            </a:extLst>
          </p:cNvPr>
          <p:cNvSpPr txBox="1"/>
          <p:nvPr/>
        </p:nvSpPr>
        <p:spPr>
          <a:xfrm>
            <a:off x="304800" y="1197663"/>
            <a:ext cx="5271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pc="-4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Delta Hotels by Marriott Calgary South 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SC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40C2F3"/>
      </a:accent1>
      <a:accent2>
        <a:srgbClr val="FFDA24"/>
      </a:accent2>
      <a:accent3>
        <a:srgbClr val="EF3340"/>
      </a:accent3>
      <a:accent4>
        <a:srgbClr val="40C2F3"/>
      </a:accent4>
      <a:accent5>
        <a:srgbClr val="0064FF"/>
      </a:accent5>
      <a:accent6>
        <a:srgbClr val="FFDA24"/>
      </a:accent6>
      <a:hlink>
        <a:srgbClr val="0070C0"/>
      </a:hlink>
      <a:folHlink>
        <a:srgbClr val="800080"/>
      </a:folHlink>
    </a:clrScheme>
    <a:fontScheme name="ROOTB">
      <a:majorFont>
        <a:latin typeface="Poppins Black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5088</TotalTime>
  <Words>389</Words>
  <Application>Microsoft Office PowerPoint</Application>
  <PresentationFormat>Custom</PresentationFormat>
  <Paragraphs>63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Inter</vt:lpstr>
      <vt:lpstr>Poppins</vt:lpstr>
      <vt:lpstr>Sofia Pro Black</vt:lpstr>
      <vt:lpstr>Sofia Pro Semi Bold</vt:lpstr>
      <vt:lpstr>Symbol</vt:lpstr>
      <vt:lpstr>Office Theme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Sales-CGYS</dc:creator>
  <cp:lastModifiedBy>Shelley Crawford</cp:lastModifiedBy>
  <cp:revision>110</cp:revision>
  <cp:lastPrinted>2022-10-26T19:46:12Z</cp:lastPrinted>
  <dcterms:created xsi:type="dcterms:W3CDTF">2022-05-31T18:18:24Z</dcterms:created>
  <dcterms:modified xsi:type="dcterms:W3CDTF">2026-06-25T23:34:55Z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2022-05-31T00:00:00Z</vt:filetime>
  </property>
  <property fmtid="{D5CDD505-2E9C-101B-9397-08002B2CF9AE}" pid="3" name="Creator">
    <vt:lpwstr>Microsoft® Word 2019</vt:lpwstr>
  </property>
  <property fmtid="{D5CDD505-2E9C-101B-9397-08002B2CF9AE}" pid="4" name="LastSaved">
    <vt:filetime>2022-05-31T00:00:00Z</vt:filetime>
  </property>
</Properties>
</file>